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9" r:id="rId5"/>
    <p:sldId id="260" r:id="rId6"/>
    <p:sldId id="258" r:id="rId7"/>
    <p:sldId id="262" r:id="rId8"/>
    <p:sldId id="261" r:id="rId9"/>
    <p:sldId id="264" r:id="rId10"/>
    <p:sldId id="263" r:id="rId11"/>
    <p:sldId id="320"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6868"/>
    <a:srgbClr val="993300"/>
    <a:srgbClr val="FF3399"/>
    <a:srgbClr val="FF6600"/>
    <a:srgbClr val="F3D6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809" autoAdjust="0"/>
    <p:restoredTop sz="94660"/>
  </p:normalViewPr>
  <p:slideViewPr>
    <p:cSldViewPr>
      <p:cViewPr varScale="1">
        <p:scale>
          <a:sx n="69" d="100"/>
          <a:sy n="69" d="100"/>
        </p:scale>
        <p:origin x="1200" y="4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D37B941-01ED-4387-B040-AB5CCD96BB8C}" type="datetimeFigureOut">
              <a:rPr lang="ru-RU" smtClean="0"/>
              <a:t>05.12.2024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46A0F6-B670-449C-8E64-94DD2BBC87EE}" type="slidenum">
              <a:rPr lang="ru-RU" smtClean="0"/>
              <a:t>‹#›</a:t>
            </a:fld>
            <a:endParaRPr lang="ru-RU"/>
          </a:p>
        </p:txBody>
      </p:sp>
    </p:spTree>
    <p:extLst>
      <p:ext uri="{BB962C8B-B14F-4D97-AF65-F5344CB8AC3E}">
        <p14:creationId xmlns:p14="http://schemas.microsoft.com/office/powerpoint/2010/main" val="38955378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D37B941-01ED-4387-B040-AB5CCD96BB8C}" type="datetimeFigureOut">
              <a:rPr lang="ru-RU" smtClean="0"/>
              <a:t>05.12.2024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46A0F6-B670-449C-8E64-94DD2BBC87EE}" type="slidenum">
              <a:rPr lang="ru-RU" smtClean="0"/>
              <a:t>‹#›</a:t>
            </a:fld>
            <a:endParaRPr lang="ru-RU"/>
          </a:p>
        </p:txBody>
      </p:sp>
    </p:spTree>
    <p:extLst>
      <p:ext uri="{BB962C8B-B14F-4D97-AF65-F5344CB8AC3E}">
        <p14:creationId xmlns:p14="http://schemas.microsoft.com/office/powerpoint/2010/main" val="3102637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D37B941-01ED-4387-B040-AB5CCD96BB8C}" type="datetimeFigureOut">
              <a:rPr lang="ru-RU" smtClean="0"/>
              <a:t>05.12.2024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46A0F6-B670-449C-8E64-94DD2BBC87EE}" type="slidenum">
              <a:rPr lang="ru-RU" smtClean="0"/>
              <a:t>‹#›</a:t>
            </a:fld>
            <a:endParaRPr lang="ru-RU"/>
          </a:p>
        </p:txBody>
      </p:sp>
    </p:spTree>
    <p:extLst>
      <p:ext uri="{BB962C8B-B14F-4D97-AF65-F5344CB8AC3E}">
        <p14:creationId xmlns:p14="http://schemas.microsoft.com/office/powerpoint/2010/main" val="1976306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D37B941-01ED-4387-B040-AB5CCD96BB8C}" type="datetimeFigureOut">
              <a:rPr lang="ru-RU" smtClean="0"/>
              <a:t>05.12.2024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46A0F6-B670-449C-8E64-94DD2BBC87EE}" type="slidenum">
              <a:rPr lang="ru-RU" smtClean="0"/>
              <a:t>‹#›</a:t>
            </a:fld>
            <a:endParaRPr lang="ru-RU"/>
          </a:p>
        </p:txBody>
      </p:sp>
    </p:spTree>
    <p:extLst>
      <p:ext uri="{BB962C8B-B14F-4D97-AF65-F5344CB8AC3E}">
        <p14:creationId xmlns:p14="http://schemas.microsoft.com/office/powerpoint/2010/main" val="7192517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D37B941-01ED-4387-B040-AB5CCD96BB8C}" type="datetimeFigureOut">
              <a:rPr lang="ru-RU" smtClean="0"/>
              <a:t>05.12.2024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46A0F6-B670-449C-8E64-94DD2BBC87EE}" type="slidenum">
              <a:rPr lang="ru-RU" smtClean="0"/>
              <a:t>‹#›</a:t>
            </a:fld>
            <a:endParaRPr lang="ru-RU"/>
          </a:p>
        </p:txBody>
      </p:sp>
    </p:spTree>
    <p:extLst>
      <p:ext uri="{BB962C8B-B14F-4D97-AF65-F5344CB8AC3E}">
        <p14:creationId xmlns:p14="http://schemas.microsoft.com/office/powerpoint/2010/main" val="11837298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D37B941-01ED-4387-B040-AB5CCD96BB8C}" type="datetimeFigureOut">
              <a:rPr lang="ru-RU" smtClean="0"/>
              <a:t>05.12.2024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46A0F6-B670-449C-8E64-94DD2BBC87EE}" type="slidenum">
              <a:rPr lang="ru-RU" smtClean="0"/>
              <a:t>‹#›</a:t>
            </a:fld>
            <a:endParaRPr lang="ru-RU"/>
          </a:p>
        </p:txBody>
      </p:sp>
    </p:spTree>
    <p:extLst>
      <p:ext uri="{BB962C8B-B14F-4D97-AF65-F5344CB8AC3E}">
        <p14:creationId xmlns:p14="http://schemas.microsoft.com/office/powerpoint/2010/main" val="1782517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D37B941-01ED-4387-B040-AB5CCD96BB8C}" type="datetimeFigureOut">
              <a:rPr lang="ru-RU" smtClean="0"/>
              <a:t>05.12.2024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46A0F6-B670-449C-8E64-94DD2BBC87EE}" type="slidenum">
              <a:rPr lang="ru-RU" smtClean="0"/>
              <a:t>‹#›</a:t>
            </a:fld>
            <a:endParaRPr lang="ru-RU"/>
          </a:p>
        </p:txBody>
      </p:sp>
    </p:spTree>
    <p:extLst>
      <p:ext uri="{BB962C8B-B14F-4D97-AF65-F5344CB8AC3E}">
        <p14:creationId xmlns:p14="http://schemas.microsoft.com/office/powerpoint/2010/main" val="1806516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D37B941-01ED-4387-B040-AB5CCD96BB8C}" type="datetimeFigureOut">
              <a:rPr lang="ru-RU" smtClean="0"/>
              <a:t>05.12.2024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46A0F6-B670-449C-8E64-94DD2BBC87EE}" type="slidenum">
              <a:rPr lang="ru-RU" smtClean="0"/>
              <a:t>‹#›</a:t>
            </a:fld>
            <a:endParaRPr lang="ru-RU"/>
          </a:p>
        </p:txBody>
      </p:sp>
    </p:spTree>
    <p:extLst>
      <p:ext uri="{BB962C8B-B14F-4D97-AF65-F5344CB8AC3E}">
        <p14:creationId xmlns:p14="http://schemas.microsoft.com/office/powerpoint/2010/main" val="37892511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D37B941-01ED-4387-B040-AB5CCD96BB8C}" type="datetimeFigureOut">
              <a:rPr lang="ru-RU" smtClean="0"/>
              <a:t>05.12.2024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46A0F6-B670-449C-8E64-94DD2BBC87EE}" type="slidenum">
              <a:rPr lang="ru-RU" smtClean="0"/>
              <a:t>‹#›</a:t>
            </a:fld>
            <a:endParaRPr lang="ru-RU"/>
          </a:p>
        </p:txBody>
      </p:sp>
    </p:spTree>
    <p:extLst>
      <p:ext uri="{BB962C8B-B14F-4D97-AF65-F5344CB8AC3E}">
        <p14:creationId xmlns:p14="http://schemas.microsoft.com/office/powerpoint/2010/main" val="14593893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D37B941-01ED-4387-B040-AB5CCD96BB8C}" type="datetimeFigureOut">
              <a:rPr lang="ru-RU" smtClean="0"/>
              <a:t>05.12.2024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46A0F6-B670-449C-8E64-94DD2BBC87EE}" type="slidenum">
              <a:rPr lang="ru-RU" smtClean="0"/>
              <a:t>‹#›</a:t>
            </a:fld>
            <a:endParaRPr lang="ru-RU"/>
          </a:p>
        </p:txBody>
      </p:sp>
    </p:spTree>
    <p:extLst>
      <p:ext uri="{BB962C8B-B14F-4D97-AF65-F5344CB8AC3E}">
        <p14:creationId xmlns:p14="http://schemas.microsoft.com/office/powerpoint/2010/main" val="1053539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D37B941-01ED-4387-B040-AB5CCD96BB8C}" type="datetimeFigureOut">
              <a:rPr lang="ru-RU" smtClean="0"/>
              <a:t>05.12.2024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46A0F6-B670-449C-8E64-94DD2BBC87EE}" type="slidenum">
              <a:rPr lang="ru-RU" smtClean="0"/>
              <a:t>‹#›</a:t>
            </a:fld>
            <a:endParaRPr lang="ru-RU"/>
          </a:p>
        </p:txBody>
      </p:sp>
    </p:spTree>
    <p:extLst>
      <p:ext uri="{BB962C8B-B14F-4D97-AF65-F5344CB8AC3E}">
        <p14:creationId xmlns:p14="http://schemas.microsoft.com/office/powerpoint/2010/main" val="812596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37B941-01ED-4387-B040-AB5CCD96BB8C}" type="datetimeFigureOut">
              <a:rPr lang="ru-RU" smtClean="0"/>
              <a:t>05.12.2024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46A0F6-B670-449C-8E64-94DD2BBC87EE}" type="slidenum">
              <a:rPr lang="ru-RU" smtClean="0"/>
              <a:t>‹#›</a:t>
            </a:fld>
            <a:endParaRPr lang="ru-RU"/>
          </a:p>
        </p:txBody>
      </p:sp>
    </p:spTree>
    <p:extLst>
      <p:ext uri="{BB962C8B-B14F-4D97-AF65-F5344CB8AC3E}">
        <p14:creationId xmlns:p14="http://schemas.microsoft.com/office/powerpoint/2010/main" val="11704424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24.gif"/><Relationship Id="rId5" Type="http://schemas.openxmlformats.org/officeDocument/2006/relationships/image" Target="../media/image23.gif"/><Relationship Id="rId4" Type="http://schemas.openxmlformats.org/officeDocument/2006/relationships/image" Target="../media/image22.gif"/></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a:stretch>
            <a:fillRect/>
          </a:stretch>
        </p:blipFill>
        <p:spPr>
          <a:xfrm>
            <a:off x="4067944" y="0"/>
            <a:ext cx="4752528" cy="1652159"/>
          </a:xfrm>
          <a:prstGeom prst="rect">
            <a:avLst/>
          </a:prstGeom>
        </p:spPr>
      </p:pic>
      <p:sp>
        <p:nvSpPr>
          <p:cNvPr id="2" name="Заголовок 1"/>
          <p:cNvSpPr>
            <a:spLocks noGrp="1"/>
          </p:cNvSpPr>
          <p:nvPr>
            <p:ph type="ctrTitle"/>
          </p:nvPr>
        </p:nvSpPr>
        <p:spPr>
          <a:xfrm>
            <a:off x="2411760" y="2132856"/>
            <a:ext cx="6696744" cy="4248472"/>
          </a:xfrm>
        </p:spPr>
        <p:txBody>
          <a:bodyPr>
            <a:normAutofit fontScale="90000"/>
          </a:bodyPr>
          <a:lstStyle/>
          <a:p>
            <a:pPr lvl="0">
              <a:spcBef>
                <a:spcPts val="600"/>
              </a:spcBef>
            </a:pPr>
            <a:r>
              <a:rPr lang="ru-RU" sz="4700" dirty="0">
                <a:solidFill>
                  <a:prstClr val="black"/>
                </a:solidFill>
                <a:latin typeface="Monotype Corsiva" panose="03010101010201010101" pitchFamily="66" charset="0"/>
                <a:ea typeface="+mn-ea"/>
                <a:cs typeface="+mn-cs"/>
              </a:rPr>
              <a:t/>
            </a:r>
            <a:br>
              <a:rPr lang="ru-RU" sz="4700" dirty="0">
                <a:solidFill>
                  <a:prstClr val="black"/>
                </a:solidFill>
                <a:latin typeface="Monotype Corsiva" panose="03010101010201010101" pitchFamily="66" charset="0"/>
                <a:ea typeface="+mn-ea"/>
                <a:cs typeface="+mn-cs"/>
              </a:rPr>
            </a:br>
            <a:r>
              <a:rPr lang="en-US" sz="1700" dirty="0" smtClean="0">
                <a:solidFill>
                  <a:prstClr val="black"/>
                </a:solidFill>
                <a:latin typeface="Monotype Corsiva" panose="03010101010201010101" pitchFamily="66" charset="0"/>
                <a:ea typeface="+mn-ea"/>
                <a:cs typeface="+mn-cs"/>
              </a:rPr>
              <a:t> </a:t>
            </a:r>
            <a:r>
              <a:rPr lang="ru-RU" sz="2600" b="1" dirty="0" smtClean="0">
                <a:solidFill>
                  <a:srgbClr val="FF0000"/>
                </a:solidFill>
                <a:latin typeface="Times New Roman" panose="02020603050405020304" pitchFamily="18" charset="0"/>
                <a:ea typeface="+mn-ea"/>
                <a:cs typeface="Times New Roman" panose="02020603050405020304" pitchFamily="18" charset="0"/>
              </a:rPr>
              <a:t>«              </a:t>
            </a:r>
            <a:r>
              <a:rPr lang="ru-RU" sz="1800" b="1" dirty="0" smtClean="0">
                <a:solidFill>
                  <a:srgbClr val="FF0000"/>
                </a:solidFill>
                <a:latin typeface="Times New Roman" panose="02020603050405020304" pitchFamily="18" charset="0"/>
                <a:ea typeface="+mn-ea"/>
                <a:cs typeface="Times New Roman" panose="02020603050405020304" pitchFamily="18" charset="0"/>
              </a:rPr>
              <a:t>«</a:t>
            </a:r>
            <a:r>
              <a:rPr lang="ru-RU" sz="2700" b="1" dirty="0" smtClean="0">
                <a:solidFill>
                  <a:srgbClr val="FF0000"/>
                </a:solidFill>
                <a:latin typeface="Times New Roman" panose="02020603050405020304" pitchFamily="18" charset="0"/>
                <a:ea typeface="+mn-ea"/>
                <a:cs typeface="Times New Roman" panose="02020603050405020304" pitchFamily="18" charset="0"/>
              </a:rPr>
              <a:t>Россия вперёд, взгляд молодых»</a:t>
            </a:r>
            <a:r>
              <a:rPr lang="ru-RU" sz="2700" b="1" dirty="0">
                <a:solidFill>
                  <a:srgbClr val="FF0000"/>
                </a:solidFill>
                <a:latin typeface="Times New Roman" panose="02020603050405020304" pitchFamily="18" charset="0"/>
                <a:ea typeface="+mn-ea"/>
                <a:cs typeface="Times New Roman" panose="02020603050405020304" pitchFamily="18" charset="0"/>
              </a:rPr>
              <a:t/>
            </a:r>
            <a:br>
              <a:rPr lang="ru-RU" sz="2700" b="1" dirty="0">
                <a:solidFill>
                  <a:srgbClr val="FF0000"/>
                </a:solidFill>
                <a:latin typeface="Times New Roman" panose="02020603050405020304" pitchFamily="18" charset="0"/>
                <a:ea typeface="+mn-ea"/>
                <a:cs typeface="Times New Roman" panose="02020603050405020304" pitchFamily="18" charset="0"/>
              </a:rPr>
            </a:br>
            <a:r>
              <a:rPr lang="ru-RU" sz="2700" b="1" dirty="0" smtClean="0">
                <a:solidFill>
                  <a:srgbClr val="FF0000"/>
                </a:solidFill>
                <a:latin typeface="Times New Roman" panose="02020603050405020304" pitchFamily="18" charset="0"/>
                <a:ea typeface="+mn-ea"/>
                <a:cs typeface="Times New Roman" panose="02020603050405020304" pitchFamily="18" charset="0"/>
              </a:rPr>
              <a:t>«Сумка из лоскутов»</a:t>
            </a:r>
            <a:r>
              <a:rPr lang="ru-RU" sz="2700" b="1" dirty="0">
                <a:solidFill>
                  <a:srgbClr val="FF0000"/>
                </a:solidFill>
                <a:latin typeface="Times New Roman" panose="02020603050405020304" pitchFamily="18" charset="0"/>
                <a:ea typeface="+mn-ea"/>
                <a:cs typeface="Times New Roman" panose="02020603050405020304" pitchFamily="18" charset="0"/>
              </a:rPr>
              <a:t/>
            </a:r>
            <a:br>
              <a:rPr lang="ru-RU" sz="2700" b="1" dirty="0">
                <a:solidFill>
                  <a:srgbClr val="FF0000"/>
                </a:solidFill>
                <a:latin typeface="Times New Roman" panose="02020603050405020304" pitchFamily="18" charset="0"/>
                <a:ea typeface="+mn-ea"/>
                <a:cs typeface="Times New Roman" panose="02020603050405020304" pitchFamily="18" charset="0"/>
              </a:rPr>
            </a:br>
            <a:r>
              <a:rPr lang="ru-RU" sz="1800" b="1" dirty="0">
                <a:solidFill>
                  <a:srgbClr val="1F497D"/>
                </a:solidFill>
                <a:latin typeface="Times New Roman" panose="02020603050405020304" pitchFamily="18" charset="0"/>
                <a:ea typeface="+mn-ea"/>
                <a:cs typeface="Times New Roman" panose="02020603050405020304" pitchFamily="18" charset="0"/>
              </a:rPr>
              <a:t>                                              </a:t>
            </a:r>
            <a:br>
              <a:rPr lang="ru-RU" sz="1800" b="1" dirty="0">
                <a:solidFill>
                  <a:srgbClr val="1F497D"/>
                </a:solidFill>
                <a:latin typeface="Times New Roman" panose="02020603050405020304" pitchFamily="18" charset="0"/>
                <a:ea typeface="+mn-ea"/>
                <a:cs typeface="Times New Roman" panose="02020603050405020304" pitchFamily="18" charset="0"/>
              </a:rPr>
            </a:br>
            <a:r>
              <a:rPr lang="ru-RU" sz="1800" b="1" dirty="0">
                <a:solidFill>
                  <a:srgbClr val="1F497D"/>
                </a:solidFill>
                <a:latin typeface="Times New Roman" panose="02020603050405020304" pitchFamily="18" charset="0"/>
                <a:ea typeface="+mn-ea"/>
                <a:cs typeface="Times New Roman" panose="02020603050405020304" pitchFamily="18" charset="0"/>
              </a:rPr>
              <a:t>		          Выполнила: ученица </a:t>
            </a:r>
            <a:r>
              <a:rPr lang="ru-RU" sz="1800" b="1" dirty="0" smtClean="0">
                <a:solidFill>
                  <a:srgbClr val="1F497D"/>
                </a:solidFill>
                <a:latin typeface="Times New Roman" panose="02020603050405020304" pitchFamily="18" charset="0"/>
                <a:ea typeface="+mn-ea"/>
                <a:cs typeface="Times New Roman" panose="02020603050405020304" pitchFamily="18" charset="0"/>
              </a:rPr>
              <a:t>7-В класса</a:t>
            </a:r>
            <a:r>
              <a:rPr lang="ru-RU" sz="1800" b="1" dirty="0">
                <a:solidFill>
                  <a:srgbClr val="1F497D"/>
                </a:solidFill>
                <a:latin typeface="Times New Roman" panose="02020603050405020304" pitchFamily="18" charset="0"/>
                <a:ea typeface="+mn-ea"/>
                <a:cs typeface="Times New Roman" panose="02020603050405020304" pitchFamily="18" charset="0"/>
              </a:rPr>
              <a:t>, </a:t>
            </a:r>
            <a:br>
              <a:rPr lang="ru-RU" sz="1800" b="1" dirty="0">
                <a:solidFill>
                  <a:srgbClr val="1F497D"/>
                </a:solidFill>
                <a:latin typeface="Times New Roman" panose="02020603050405020304" pitchFamily="18" charset="0"/>
                <a:ea typeface="+mn-ea"/>
                <a:cs typeface="Times New Roman" panose="02020603050405020304" pitchFamily="18" charset="0"/>
              </a:rPr>
            </a:br>
            <a:r>
              <a:rPr lang="ru-RU" sz="1800" b="1" dirty="0" smtClean="0">
                <a:solidFill>
                  <a:srgbClr val="1F497D"/>
                </a:solidFill>
                <a:latin typeface="Times New Roman" panose="02020603050405020304" pitchFamily="18" charset="0"/>
                <a:ea typeface="+mn-ea"/>
                <a:cs typeface="Times New Roman" panose="02020603050405020304" pitchFamily="18" charset="0"/>
              </a:rPr>
              <a:t>                                           </a:t>
            </a:r>
            <a:r>
              <a:rPr lang="ru-RU" sz="1800" b="1" dirty="0" err="1" smtClean="0">
                <a:solidFill>
                  <a:srgbClr val="1F497D"/>
                </a:solidFill>
                <a:latin typeface="Times New Roman" panose="02020603050405020304" pitchFamily="18" charset="0"/>
                <a:ea typeface="+mn-ea"/>
                <a:cs typeface="Times New Roman" panose="02020603050405020304" pitchFamily="18" charset="0"/>
              </a:rPr>
              <a:t>Бекирова</a:t>
            </a:r>
            <a:r>
              <a:rPr lang="ru-RU" sz="1800" b="1" dirty="0" smtClean="0">
                <a:solidFill>
                  <a:srgbClr val="1F497D"/>
                </a:solidFill>
                <a:latin typeface="Times New Roman" panose="02020603050405020304" pitchFamily="18" charset="0"/>
                <a:ea typeface="+mn-ea"/>
                <a:cs typeface="Times New Roman" panose="02020603050405020304" pitchFamily="18" charset="0"/>
              </a:rPr>
              <a:t> </a:t>
            </a:r>
            <a:r>
              <a:rPr lang="ru-RU" sz="1800" b="1" dirty="0" err="1" smtClean="0">
                <a:solidFill>
                  <a:srgbClr val="1F497D"/>
                </a:solidFill>
                <a:latin typeface="Times New Roman" panose="02020603050405020304" pitchFamily="18" charset="0"/>
                <a:ea typeface="+mn-ea"/>
                <a:cs typeface="Times New Roman" panose="02020603050405020304" pitchFamily="18" charset="0"/>
              </a:rPr>
              <a:t>Селиме</a:t>
            </a:r>
            <a:r>
              <a:rPr lang="ru-RU" sz="1800" b="1" dirty="0" smtClean="0">
                <a:solidFill>
                  <a:srgbClr val="1F497D"/>
                </a:solidFill>
                <a:latin typeface="Times New Roman" panose="02020603050405020304" pitchFamily="18" charset="0"/>
                <a:ea typeface="+mn-ea"/>
                <a:cs typeface="Times New Roman" panose="02020603050405020304" pitchFamily="18" charset="0"/>
              </a:rPr>
              <a:t> </a:t>
            </a:r>
            <a:r>
              <a:rPr lang="ru-RU" sz="1800" b="1" dirty="0" err="1" smtClean="0">
                <a:solidFill>
                  <a:srgbClr val="1F497D"/>
                </a:solidFill>
                <a:latin typeface="Times New Roman" panose="02020603050405020304" pitchFamily="18" charset="0"/>
                <a:ea typeface="+mn-ea"/>
                <a:cs typeface="Times New Roman" panose="02020603050405020304" pitchFamily="18" charset="0"/>
              </a:rPr>
              <a:t>Джаферовна</a:t>
            </a:r>
            <a:r>
              <a:rPr lang="ru-RU" sz="1800" b="1" dirty="0" smtClean="0">
                <a:solidFill>
                  <a:srgbClr val="1F497D"/>
                </a:solidFill>
                <a:latin typeface="Times New Roman" panose="02020603050405020304" pitchFamily="18" charset="0"/>
                <a:ea typeface="+mn-ea"/>
                <a:cs typeface="Times New Roman" panose="02020603050405020304" pitchFamily="18" charset="0"/>
              </a:rPr>
              <a:t/>
            </a:r>
            <a:br>
              <a:rPr lang="ru-RU" sz="1800" b="1" dirty="0" smtClean="0">
                <a:solidFill>
                  <a:srgbClr val="1F497D"/>
                </a:solidFill>
                <a:latin typeface="Times New Roman" panose="02020603050405020304" pitchFamily="18" charset="0"/>
                <a:ea typeface="+mn-ea"/>
                <a:cs typeface="Times New Roman" panose="02020603050405020304" pitchFamily="18" charset="0"/>
              </a:rPr>
            </a:br>
            <a:r>
              <a:rPr lang="ru-RU" sz="1800" b="1" dirty="0" smtClean="0">
                <a:solidFill>
                  <a:srgbClr val="1F497D"/>
                </a:solidFill>
                <a:latin typeface="Times New Roman" panose="02020603050405020304" pitchFamily="18" charset="0"/>
                <a:ea typeface="+mn-ea"/>
                <a:cs typeface="Times New Roman" panose="02020603050405020304" pitchFamily="18" charset="0"/>
              </a:rPr>
              <a:t>Руководитель</a:t>
            </a:r>
            <a:r>
              <a:rPr lang="ru-RU" sz="1800" b="1" dirty="0">
                <a:solidFill>
                  <a:srgbClr val="1F497D"/>
                </a:solidFill>
                <a:latin typeface="Times New Roman" panose="02020603050405020304" pitchFamily="18" charset="0"/>
                <a:ea typeface="+mn-ea"/>
                <a:cs typeface="Times New Roman" panose="02020603050405020304" pitchFamily="18" charset="0"/>
              </a:rPr>
              <a:t>:</a:t>
            </a:r>
            <a:br>
              <a:rPr lang="ru-RU" sz="1800" b="1" dirty="0">
                <a:solidFill>
                  <a:srgbClr val="1F497D"/>
                </a:solidFill>
                <a:latin typeface="Times New Roman" panose="02020603050405020304" pitchFamily="18" charset="0"/>
                <a:ea typeface="+mn-ea"/>
                <a:cs typeface="Times New Roman" panose="02020603050405020304" pitchFamily="18" charset="0"/>
              </a:rPr>
            </a:br>
            <a:r>
              <a:rPr lang="ru-RU" sz="1800" b="1" dirty="0">
                <a:solidFill>
                  <a:srgbClr val="1F497D"/>
                </a:solidFill>
                <a:latin typeface="Times New Roman" panose="02020603050405020304" pitchFamily="18" charset="0"/>
                <a:ea typeface="+mn-ea"/>
                <a:cs typeface="Times New Roman" panose="02020603050405020304" pitchFamily="18" charset="0"/>
              </a:rPr>
              <a:t>                                            учитель </a:t>
            </a:r>
            <a:r>
              <a:rPr lang="ru-RU" sz="1800" b="1" dirty="0" smtClean="0">
                <a:solidFill>
                  <a:srgbClr val="1F497D"/>
                </a:solidFill>
                <a:latin typeface="Times New Roman" panose="02020603050405020304" pitchFamily="18" charset="0"/>
                <a:ea typeface="+mn-ea"/>
                <a:cs typeface="Times New Roman" panose="02020603050405020304" pitchFamily="18" charset="0"/>
              </a:rPr>
              <a:t>труда (технологии ) Халилова </a:t>
            </a:r>
            <a:r>
              <a:rPr lang="ru-RU" sz="1800" b="1" dirty="0">
                <a:solidFill>
                  <a:srgbClr val="1F497D"/>
                </a:solidFill>
                <a:latin typeface="Times New Roman" panose="02020603050405020304" pitchFamily="18" charset="0"/>
                <a:ea typeface="+mn-ea"/>
                <a:cs typeface="Times New Roman" panose="02020603050405020304" pitchFamily="18" charset="0"/>
              </a:rPr>
              <a:t>С.С.</a:t>
            </a:r>
            <a:br>
              <a:rPr lang="ru-RU" sz="1800" b="1" dirty="0">
                <a:solidFill>
                  <a:srgbClr val="1F497D"/>
                </a:solidFill>
                <a:latin typeface="Times New Roman" panose="02020603050405020304" pitchFamily="18" charset="0"/>
                <a:ea typeface="+mn-ea"/>
                <a:cs typeface="Times New Roman" panose="02020603050405020304" pitchFamily="18" charset="0"/>
              </a:rPr>
            </a:br>
            <a:r>
              <a:rPr lang="ru-RU" sz="1800" b="1" dirty="0">
                <a:solidFill>
                  <a:srgbClr val="1F497D"/>
                </a:solidFill>
                <a:latin typeface="Times New Roman" panose="02020603050405020304" pitchFamily="18" charset="0"/>
                <a:ea typeface="+mn-ea"/>
                <a:cs typeface="Times New Roman" panose="02020603050405020304" pitchFamily="18" charset="0"/>
              </a:rPr>
              <a:t> </a:t>
            </a:r>
            <a:br>
              <a:rPr lang="ru-RU" sz="1800" b="1" dirty="0">
                <a:solidFill>
                  <a:srgbClr val="1F497D"/>
                </a:solidFill>
                <a:latin typeface="Times New Roman" panose="02020603050405020304" pitchFamily="18" charset="0"/>
                <a:ea typeface="+mn-ea"/>
                <a:cs typeface="Times New Roman" panose="02020603050405020304" pitchFamily="18" charset="0"/>
              </a:rPr>
            </a:br>
            <a:r>
              <a:rPr lang="ru-RU" sz="1800" b="1" dirty="0">
                <a:solidFill>
                  <a:srgbClr val="1F497D"/>
                </a:solidFill>
                <a:latin typeface="Times New Roman" panose="02020603050405020304" pitchFamily="18" charset="0"/>
                <a:ea typeface="+mn-ea"/>
                <a:cs typeface="Times New Roman" panose="02020603050405020304" pitchFamily="18" charset="0"/>
              </a:rPr>
              <a:t/>
            </a:r>
            <a:br>
              <a:rPr lang="ru-RU" sz="1800" b="1" dirty="0">
                <a:solidFill>
                  <a:srgbClr val="1F497D"/>
                </a:solidFill>
                <a:latin typeface="Times New Roman" panose="02020603050405020304" pitchFamily="18" charset="0"/>
                <a:ea typeface="+mn-ea"/>
                <a:cs typeface="Times New Roman" panose="02020603050405020304" pitchFamily="18" charset="0"/>
              </a:rPr>
            </a:br>
            <a:r>
              <a:rPr lang="ru-RU" sz="1800" b="1" dirty="0">
                <a:solidFill>
                  <a:srgbClr val="1F497D"/>
                </a:solidFill>
                <a:latin typeface="Times New Roman" panose="02020603050405020304" pitchFamily="18" charset="0"/>
                <a:ea typeface="+mn-ea"/>
                <a:cs typeface="Times New Roman" panose="02020603050405020304" pitchFamily="18" charset="0"/>
              </a:rPr>
              <a:t>                      </a:t>
            </a:r>
            <a:r>
              <a:rPr lang="ru-RU" sz="1800" b="1" dirty="0" smtClean="0">
                <a:solidFill>
                  <a:srgbClr val="1F497D"/>
                </a:solidFill>
                <a:latin typeface="Times New Roman" panose="02020603050405020304" pitchFamily="18" charset="0"/>
                <a:ea typeface="+mn-ea"/>
                <a:cs typeface="Times New Roman" panose="02020603050405020304" pitchFamily="18" charset="0"/>
              </a:rPr>
              <a:t/>
            </a:r>
            <a:br>
              <a:rPr lang="ru-RU" sz="1800" b="1" dirty="0" smtClean="0">
                <a:solidFill>
                  <a:srgbClr val="1F497D"/>
                </a:solidFill>
                <a:latin typeface="Times New Roman" panose="02020603050405020304" pitchFamily="18" charset="0"/>
                <a:ea typeface="+mn-ea"/>
                <a:cs typeface="Times New Roman" panose="02020603050405020304" pitchFamily="18" charset="0"/>
              </a:rPr>
            </a:br>
            <a:r>
              <a:rPr lang="ru-RU" sz="1800" b="1" dirty="0">
                <a:solidFill>
                  <a:srgbClr val="1F497D"/>
                </a:solidFill>
                <a:latin typeface="Times New Roman" panose="02020603050405020304" pitchFamily="18" charset="0"/>
                <a:ea typeface="+mn-ea"/>
                <a:cs typeface="Times New Roman" panose="02020603050405020304" pitchFamily="18" charset="0"/>
              </a:rPr>
              <a:t/>
            </a:r>
            <a:br>
              <a:rPr lang="ru-RU" sz="1800" b="1" dirty="0">
                <a:solidFill>
                  <a:srgbClr val="1F497D"/>
                </a:solidFill>
                <a:latin typeface="Times New Roman" panose="02020603050405020304" pitchFamily="18" charset="0"/>
                <a:ea typeface="+mn-ea"/>
                <a:cs typeface="Times New Roman" panose="02020603050405020304" pitchFamily="18" charset="0"/>
              </a:rPr>
            </a:br>
            <a:r>
              <a:rPr lang="ru-RU" sz="1800" b="1" dirty="0" smtClean="0">
                <a:solidFill>
                  <a:srgbClr val="1F497D"/>
                </a:solidFill>
                <a:latin typeface="Times New Roman" panose="02020603050405020304" pitchFamily="18" charset="0"/>
                <a:ea typeface="+mn-ea"/>
                <a:cs typeface="Times New Roman" panose="02020603050405020304" pitchFamily="18" charset="0"/>
              </a:rPr>
              <a:t>  </a:t>
            </a:r>
            <a:r>
              <a:rPr lang="ru-RU" sz="1800" b="1" dirty="0">
                <a:solidFill>
                  <a:srgbClr val="1F497D"/>
                </a:solidFill>
                <a:latin typeface="Times New Roman" panose="02020603050405020304" pitchFamily="18" charset="0"/>
                <a:ea typeface="+mn-ea"/>
                <a:cs typeface="Times New Roman" panose="02020603050405020304" pitchFamily="18" charset="0"/>
              </a:rPr>
              <a:t>п. Гвардейское</a:t>
            </a:r>
            <a:br>
              <a:rPr lang="ru-RU" sz="1800" b="1" dirty="0">
                <a:solidFill>
                  <a:srgbClr val="1F497D"/>
                </a:solidFill>
                <a:latin typeface="Times New Roman" panose="02020603050405020304" pitchFamily="18" charset="0"/>
                <a:ea typeface="+mn-ea"/>
                <a:cs typeface="Times New Roman" panose="02020603050405020304" pitchFamily="18" charset="0"/>
              </a:rPr>
            </a:br>
            <a:r>
              <a:rPr lang="ru-RU" sz="1800" b="1" dirty="0" smtClean="0">
                <a:solidFill>
                  <a:srgbClr val="1F497D"/>
                </a:solidFill>
                <a:latin typeface="Times New Roman" panose="02020603050405020304" pitchFamily="18" charset="0"/>
                <a:ea typeface="+mn-ea"/>
                <a:cs typeface="Times New Roman" panose="02020603050405020304" pitchFamily="18" charset="0"/>
              </a:rPr>
              <a:t> 2024</a:t>
            </a:r>
            <a:r>
              <a:rPr lang="ru-RU" sz="1800" b="1" dirty="0">
                <a:solidFill>
                  <a:srgbClr val="FF0000"/>
                </a:solidFill>
                <a:latin typeface="Monotype Corsiva" panose="03010101010201010101" pitchFamily="66" charset="0"/>
                <a:ea typeface="+mn-ea"/>
                <a:cs typeface="+mn-cs"/>
              </a:rPr>
              <a:t/>
            </a:r>
            <a:br>
              <a:rPr lang="ru-RU" sz="1800" b="1" dirty="0">
                <a:solidFill>
                  <a:srgbClr val="FF0000"/>
                </a:solidFill>
                <a:latin typeface="Monotype Corsiva" panose="03010101010201010101" pitchFamily="66" charset="0"/>
                <a:ea typeface="+mn-ea"/>
                <a:cs typeface="+mn-cs"/>
              </a:rPr>
            </a:br>
            <a:r>
              <a:rPr lang="ru-RU" sz="1800" dirty="0">
                <a:solidFill>
                  <a:prstClr val="black"/>
                </a:solidFill>
                <a:latin typeface="Monotype Corsiva" panose="03010101010201010101" pitchFamily="66" charset="0"/>
                <a:ea typeface="+mn-ea"/>
                <a:cs typeface="+mn-cs"/>
              </a:rPr>
              <a:t/>
            </a:r>
            <a:br>
              <a:rPr lang="ru-RU" sz="1800" dirty="0">
                <a:solidFill>
                  <a:prstClr val="black"/>
                </a:solidFill>
                <a:latin typeface="Monotype Corsiva" panose="03010101010201010101" pitchFamily="66" charset="0"/>
                <a:ea typeface="+mn-ea"/>
                <a:cs typeface="+mn-cs"/>
              </a:rPr>
            </a:br>
            <a:endParaRPr lang="ru-RU" sz="1800" dirty="0"/>
          </a:p>
        </p:txBody>
      </p:sp>
      <p:sp>
        <p:nvSpPr>
          <p:cNvPr id="3" name="Подзаголовок 2"/>
          <p:cNvSpPr>
            <a:spLocks noGrp="1"/>
          </p:cNvSpPr>
          <p:nvPr>
            <p:ph type="subTitle" idx="1"/>
          </p:nvPr>
        </p:nvSpPr>
        <p:spPr>
          <a:xfrm>
            <a:off x="3757945" y="4935243"/>
            <a:ext cx="5401815" cy="1988840"/>
          </a:xfrm>
        </p:spPr>
        <p:txBody>
          <a:bodyPr/>
          <a:lstStyle/>
          <a:p>
            <a:endParaRPr lang="ru-RU" dirty="0" smtClean="0"/>
          </a:p>
          <a:p>
            <a:endParaRPr lang="ru-RU" dirty="0" smtClean="0"/>
          </a:p>
          <a:p>
            <a:endParaRPr lang="ru-RU" dirty="0" smtClean="0"/>
          </a:p>
          <a:p>
            <a:endParaRPr lang="ru-RU" dirty="0"/>
          </a:p>
          <a:p>
            <a:endParaRPr lang="ru-RU" dirty="0" smtClean="0"/>
          </a:p>
          <a:p>
            <a:endParaRPr lang="ru-RU" dirty="0"/>
          </a:p>
          <a:p>
            <a:endParaRPr lang="ru-RU" dirty="0" smtClean="0"/>
          </a:p>
          <a:p>
            <a:endParaRPr lang="ru-RU" dirty="0" smtClean="0"/>
          </a:p>
          <a:p>
            <a:endParaRPr lang="ru-RU" dirty="0"/>
          </a:p>
        </p:txBody>
      </p:sp>
      <p:pic>
        <p:nvPicPr>
          <p:cNvPr id="1026" name="Picture 2" descr="C:\Users\Администратор\Desktop\Всё подряд\фигня\Скрины\1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90" y="0"/>
            <a:ext cx="4102634" cy="6948375"/>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2286911" y="6273225"/>
            <a:ext cx="4572000" cy="338554"/>
          </a:xfrm>
          <a:prstGeom prst="rect">
            <a:avLst/>
          </a:prstGeom>
        </p:spPr>
        <p:txBody>
          <a:bodyPr>
            <a:spAutoFit/>
          </a:bodyPr>
          <a:lstStyle/>
          <a:p>
            <a:pPr algn="ctr"/>
            <a:r>
              <a:rPr lang="ru-RU" sz="1600" b="1" dirty="0" smtClean="0">
                <a:latin typeface="Times New Roman" pitchFamily="18" charset="0"/>
                <a:cs typeface="Times New Roman" pitchFamily="18" charset="0"/>
              </a:rPr>
              <a:t> </a:t>
            </a:r>
            <a:endParaRPr lang="ru-RU" sz="1600" b="1" dirty="0">
              <a:latin typeface="Times New Roman" pitchFamily="18" charset="0"/>
              <a:cs typeface="Times New Roman" pitchFamily="18" charset="0"/>
            </a:endParaRPr>
          </a:p>
        </p:txBody>
      </p:sp>
      <p:pic>
        <p:nvPicPr>
          <p:cNvPr id="4" name="Рисунок 3"/>
          <p:cNvPicPr>
            <a:picLocks noChangeAspect="1"/>
          </p:cNvPicPr>
          <p:nvPr/>
        </p:nvPicPr>
        <p:blipFill rotWithShape="1">
          <a:blip r:embed="rId4" cstate="print">
            <a:extLst>
              <a:ext uri="{28A0092B-C50C-407E-A947-70E740481C1C}">
                <a14:useLocalDpi xmlns:a14="http://schemas.microsoft.com/office/drawing/2010/main" val="0"/>
              </a:ext>
            </a:extLst>
          </a:blip>
          <a:srcRect l="32434" t="-15456" r="29728" b="14626"/>
          <a:stretch/>
        </p:blipFill>
        <p:spPr>
          <a:xfrm>
            <a:off x="-34690" y="1070516"/>
            <a:ext cx="4102634" cy="4533718"/>
          </a:xfrm>
          <a:prstGeom prst="rect">
            <a:avLst/>
          </a:prstGeom>
        </p:spPr>
      </p:pic>
    </p:spTree>
    <p:extLst>
      <p:ext uri="{BB962C8B-B14F-4D97-AF65-F5344CB8AC3E}">
        <p14:creationId xmlns:p14="http://schemas.microsoft.com/office/powerpoint/2010/main" val="30704805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Администратор\Desktop\Всё подряд\фигня\Скрины\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469"/>
            <a:ext cx="9143999" cy="6866127"/>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23528" y="652932"/>
            <a:ext cx="8496944" cy="400110"/>
          </a:xfrm>
          <a:prstGeom prst="rect">
            <a:avLst/>
          </a:prstGeom>
        </p:spPr>
        <p:txBody>
          <a:bodyPr wrap="square">
            <a:spAutoFit/>
          </a:bodyPr>
          <a:lstStyle/>
          <a:p>
            <a:r>
              <a:rPr lang="ru-RU" sz="2000" dirty="0" smtClean="0">
                <a:latin typeface="Times New Roman" pitchFamily="18" charset="0"/>
                <a:cs typeface="Times New Roman" pitchFamily="18" charset="0"/>
              </a:rPr>
              <a:t>     </a:t>
            </a:r>
            <a:endParaRPr lang="ru-RU" sz="2000" dirty="0">
              <a:latin typeface="Times New Roman" pitchFamily="18" charset="0"/>
              <a:cs typeface="Times New Roman" pitchFamily="18" charset="0"/>
            </a:endParaRPr>
          </a:p>
        </p:txBody>
      </p:sp>
      <p:pic>
        <p:nvPicPr>
          <p:cNvPr id="4" name="Рисунок 3" descr="C:\Users\lenovo\Desktop\1733342523679.jpg"/>
          <p:cNvPicPr/>
          <p:nvPr/>
        </p:nvPicPr>
        <p:blipFill rotWithShape="1">
          <a:blip r:embed="rId3" cstate="print">
            <a:extLst>
              <a:ext uri="{28A0092B-C50C-407E-A947-70E740481C1C}">
                <a14:useLocalDpi xmlns:a14="http://schemas.microsoft.com/office/drawing/2010/main" val="0"/>
              </a:ext>
            </a:extLst>
          </a:blip>
          <a:srcRect l="23791" t="-2592" r="28145" b="-1"/>
          <a:stretch/>
        </p:blipFill>
        <p:spPr bwMode="auto">
          <a:xfrm>
            <a:off x="1403648" y="613136"/>
            <a:ext cx="6552728" cy="5840199"/>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28693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Администратор\Desktop\Всё подряд\фигня\Скрины\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469"/>
            <a:ext cx="9143999" cy="6866127"/>
          </a:xfrm>
          <a:prstGeom prst="rect">
            <a:avLst/>
          </a:prstGeom>
          <a:noFill/>
          <a:extLst>
            <a:ext uri="{909E8E84-426E-40DD-AFC4-6F175D3DCCD1}">
              <a14:hiddenFill xmlns:a14="http://schemas.microsoft.com/office/drawing/2010/main">
                <a:solidFill>
                  <a:srgbClr val="FFFFFF"/>
                </a:solidFill>
              </a14:hiddenFill>
            </a:ext>
          </a:extLst>
        </p:spPr>
      </p:pic>
      <p:pic>
        <p:nvPicPr>
          <p:cNvPr id="20482" name="Picture 2" descr="http://fashionblog4fall.info/photo/56e490ea00e63.jp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97241" y="908720"/>
            <a:ext cx="8107930" cy="2679446"/>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https://otvet.imgsmail.ru/download/e018675f7f67ae71b056d7f081b278c9_i-1313.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95535" y="4077072"/>
            <a:ext cx="2699013" cy="2410569"/>
          </a:xfrm>
          <a:prstGeom prst="rect">
            <a:avLst/>
          </a:prstGeom>
          <a:noFill/>
          <a:extLst>
            <a:ext uri="{909E8E84-426E-40DD-AFC4-6F175D3DCCD1}">
              <a14:hiddenFill xmlns:a14="http://schemas.microsoft.com/office/drawing/2010/main">
                <a:solidFill>
                  <a:srgbClr val="FFFFFF"/>
                </a:solidFill>
              </a14:hiddenFill>
            </a:ext>
          </a:extLst>
        </p:spPr>
      </p:pic>
      <p:pic>
        <p:nvPicPr>
          <p:cNvPr id="20486" name="Picture 6" descr="http://kartinki-vernisazh.ru/_ph/100/1/511135913.jpg"/>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779912" y="3979779"/>
            <a:ext cx="1880895" cy="2507862"/>
          </a:xfrm>
          <a:prstGeom prst="rect">
            <a:avLst/>
          </a:prstGeom>
          <a:noFill/>
          <a:extLst>
            <a:ext uri="{909E8E84-426E-40DD-AFC4-6F175D3DCCD1}">
              <a14:hiddenFill xmlns:a14="http://schemas.microsoft.com/office/drawing/2010/main">
                <a:solidFill>
                  <a:srgbClr val="FFFFFF"/>
                </a:solidFill>
              </a14:hiddenFill>
            </a:ext>
          </a:extLst>
        </p:spPr>
      </p:pic>
      <p:pic>
        <p:nvPicPr>
          <p:cNvPr id="20488" name="Picture 8" descr="http://swetlanka.ru/wp-content/uploads/2010/10/vjazka016.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72200" y="4060639"/>
            <a:ext cx="2427002" cy="2427002"/>
          </a:xfrm>
          <a:prstGeom prst="rect">
            <a:avLst/>
          </a:prstGeom>
          <a:noFill/>
          <a:extLst>
            <a:ext uri="{909E8E84-426E-40DD-AFC4-6F175D3DCCD1}">
              <a14:hiddenFill xmlns:a14="http://schemas.microsoft.com/office/drawing/2010/main">
                <a:solidFill>
                  <a:srgbClr val="FFFFFF"/>
                </a:solidFill>
              </a14:hiddenFill>
            </a:ext>
          </a:extLst>
        </p:spPr>
      </p:pic>
      <p:cxnSp>
        <p:nvCxnSpPr>
          <p:cNvPr id="4" name="Прямая соединительная линия 3"/>
          <p:cNvCxnSpPr/>
          <p:nvPr/>
        </p:nvCxnSpPr>
        <p:spPr>
          <a:xfrm flipH="1">
            <a:off x="7956376" y="980728"/>
            <a:ext cx="72008" cy="144016"/>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sp>
        <p:nvSpPr>
          <p:cNvPr id="5" name="Прямоугольник 4"/>
          <p:cNvSpPr/>
          <p:nvPr/>
        </p:nvSpPr>
        <p:spPr>
          <a:xfrm>
            <a:off x="7861649" y="595536"/>
            <a:ext cx="914400" cy="914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90951148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Администратор\Desktop\Всё подряд\фигня\Скрины\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3999" cy="6866127"/>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827584" y="332656"/>
            <a:ext cx="8064896" cy="5416868"/>
          </a:xfrm>
          <a:prstGeom prst="rect">
            <a:avLst/>
          </a:prstGeom>
        </p:spPr>
        <p:txBody>
          <a:bodyPr wrap="square">
            <a:spAutoFit/>
          </a:bodyPr>
          <a:lstStyle/>
          <a:p>
            <a:r>
              <a:rPr lang="ru-RU" sz="4000" dirty="0">
                <a:solidFill>
                  <a:srgbClr val="0070C0"/>
                </a:solidFill>
              </a:rPr>
              <a:t>Определение цели. </a:t>
            </a:r>
          </a:p>
          <a:p>
            <a:r>
              <a:rPr lang="ru-RU" dirty="0"/>
              <a:t> </a:t>
            </a:r>
          </a:p>
          <a:p>
            <a:r>
              <a:rPr lang="ru-RU" sz="2400" dirty="0">
                <a:solidFill>
                  <a:srgbClr val="0070C0"/>
                </a:solidFill>
              </a:rPr>
              <a:t>Цель:</a:t>
            </a:r>
            <a:r>
              <a:rPr lang="ru-RU" sz="2400" dirty="0"/>
              <a:t> </a:t>
            </a:r>
            <a:r>
              <a:rPr lang="ru-RU" sz="2400" dirty="0" smtClean="0"/>
              <a:t>Сшить сумку из лоскутов.</a:t>
            </a:r>
            <a:endParaRPr lang="ru-RU" sz="2400" dirty="0"/>
          </a:p>
          <a:p>
            <a:r>
              <a:rPr lang="ru-RU" sz="2400" dirty="0">
                <a:solidFill>
                  <a:srgbClr val="0070C0"/>
                </a:solidFill>
              </a:rPr>
              <a:t>Задачи:</a:t>
            </a:r>
          </a:p>
          <a:p>
            <a:r>
              <a:rPr lang="ru-RU" sz="2400" dirty="0"/>
              <a:t>1.Обоснование.  Актуальность проекта	</a:t>
            </a:r>
          </a:p>
          <a:p>
            <a:r>
              <a:rPr lang="ru-RU" sz="2400" dirty="0"/>
              <a:t>2. Познакомиться с историей </a:t>
            </a:r>
            <a:r>
              <a:rPr lang="ru-RU" sz="2400" dirty="0" smtClean="0"/>
              <a:t>возникновения лоскутной техники</a:t>
            </a:r>
            <a:endParaRPr lang="ru-RU" sz="2400" dirty="0"/>
          </a:p>
          <a:p>
            <a:r>
              <a:rPr lang="ru-RU" sz="2400" dirty="0"/>
              <a:t>3. Рассмотреть современные </a:t>
            </a:r>
            <a:r>
              <a:rPr lang="ru-RU" sz="2400" dirty="0" smtClean="0"/>
              <a:t>виды сумок из джинсовой ткани</a:t>
            </a:r>
            <a:endParaRPr lang="ru-RU" sz="2400" dirty="0"/>
          </a:p>
          <a:p>
            <a:r>
              <a:rPr lang="ru-RU" sz="2400" dirty="0"/>
              <a:t>4. Разработать эскиз моего проектного изделия</a:t>
            </a:r>
          </a:p>
          <a:p>
            <a:r>
              <a:rPr lang="ru-RU" sz="2400" dirty="0"/>
              <a:t>5. Подобрать </a:t>
            </a:r>
            <a:r>
              <a:rPr lang="ru-RU" sz="2400" dirty="0" smtClean="0"/>
              <a:t>ткань для </a:t>
            </a:r>
            <a:r>
              <a:rPr lang="ru-RU" sz="2400" dirty="0"/>
              <a:t>изделия с правильным сочетанием цвета.</a:t>
            </a:r>
          </a:p>
          <a:p>
            <a:r>
              <a:rPr lang="ru-RU" sz="2400" dirty="0"/>
              <a:t>6 Технология изготовления </a:t>
            </a:r>
            <a:r>
              <a:rPr lang="ru-RU" sz="2400" dirty="0" smtClean="0"/>
              <a:t>«Сумки из лоскутов»</a:t>
            </a:r>
            <a:endParaRPr lang="ru-RU" sz="2400" dirty="0"/>
          </a:p>
          <a:p>
            <a:r>
              <a:rPr lang="ru-RU" sz="2400" dirty="0"/>
              <a:t>7</a:t>
            </a:r>
            <a:r>
              <a:rPr lang="ru-RU" sz="2400" dirty="0" smtClean="0"/>
              <a:t>. Сшить в современном стиле сумку</a:t>
            </a:r>
            <a:endParaRPr lang="ru-RU" sz="2400" dirty="0"/>
          </a:p>
        </p:txBody>
      </p:sp>
    </p:spTree>
    <p:extLst>
      <p:ext uri="{BB962C8B-B14F-4D97-AF65-F5344CB8AC3E}">
        <p14:creationId xmlns:p14="http://schemas.microsoft.com/office/powerpoint/2010/main" val="2388271253"/>
      </p:ext>
    </p:extLst>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Администратор\Desktop\Всё подряд\фигня\Скрины\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127"/>
            <a:ext cx="9144000" cy="6866127"/>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23527" y="781084"/>
            <a:ext cx="8496944" cy="400110"/>
          </a:xfrm>
          <a:prstGeom prst="rect">
            <a:avLst/>
          </a:prstGeom>
        </p:spPr>
        <p:txBody>
          <a:bodyPr wrap="square">
            <a:spAutoFit/>
          </a:bodyPr>
          <a:lstStyle/>
          <a:p>
            <a:pPr algn="ctr"/>
            <a:endParaRPr lang="ru-RU" sz="2000" dirty="0">
              <a:latin typeface="Times New Roman" pitchFamily="18" charset="0"/>
              <a:cs typeface="Times New Roman" pitchFamily="18" charset="0"/>
            </a:endParaRPr>
          </a:p>
        </p:txBody>
      </p:sp>
      <p:sp>
        <p:nvSpPr>
          <p:cNvPr id="4" name="Прямоугольник 3"/>
          <p:cNvSpPr/>
          <p:nvPr/>
        </p:nvSpPr>
        <p:spPr>
          <a:xfrm>
            <a:off x="1907704" y="438004"/>
            <a:ext cx="6311341" cy="523220"/>
          </a:xfrm>
          <a:prstGeom prst="rect">
            <a:avLst/>
          </a:prstGeom>
        </p:spPr>
        <p:txBody>
          <a:bodyPr wrap="square">
            <a:spAutoFit/>
          </a:bodyPr>
          <a:lstStyle/>
          <a:p>
            <a:r>
              <a:rPr lang="ru-RU" sz="2800" b="1" i="1" dirty="0">
                <a:solidFill>
                  <a:schemeClr val="tx2"/>
                </a:solidFill>
              </a:rPr>
              <a:t>Обоснование  Актуальность проекта</a:t>
            </a:r>
            <a:endParaRPr lang="ru-RU" sz="2800" dirty="0"/>
          </a:p>
        </p:txBody>
      </p:sp>
      <p:sp>
        <p:nvSpPr>
          <p:cNvPr id="5" name="Прямоугольник 4"/>
          <p:cNvSpPr/>
          <p:nvPr/>
        </p:nvSpPr>
        <p:spPr>
          <a:xfrm>
            <a:off x="3635896" y="961224"/>
            <a:ext cx="4824536" cy="5047536"/>
          </a:xfrm>
          <a:prstGeom prst="rect">
            <a:avLst/>
          </a:prstGeom>
        </p:spPr>
        <p:txBody>
          <a:bodyPr wrap="square">
            <a:spAutoFit/>
          </a:bodyPr>
          <a:lstStyle/>
          <a:p>
            <a:pPr algn="ctr"/>
            <a:r>
              <a:rPr lang="ru-RU" sz="1400" dirty="0" smtClean="0">
                <a:latin typeface="Times New Roman" pitchFamily="18" charset="0"/>
                <a:cs typeface="Times New Roman" pitchFamily="18" charset="0"/>
              </a:rPr>
              <a:t>Современный </a:t>
            </a:r>
            <a:r>
              <a:rPr lang="ru-RU" sz="1400" dirty="0">
                <a:latin typeface="Times New Roman" pitchFamily="18" charset="0"/>
                <a:cs typeface="Times New Roman" pitchFamily="18" charset="0"/>
              </a:rPr>
              <a:t>человек, посещая каждый день магазины и супермаркеты, вынужден приобретать полиэтиленовые пакеты. Это не только дорого, но ещё и неудобно и </a:t>
            </a:r>
            <a:r>
              <a:rPr lang="ru-RU" sz="1400" dirty="0" err="1" smtClean="0">
                <a:latin typeface="Times New Roman" pitchFamily="18" charset="0"/>
                <a:cs typeface="Times New Roman" pitchFamily="18" charset="0"/>
              </a:rPr>
              <a:t>неэкологично</a:t>
            </a:r>
            <a:r>
              <a:rPr lang="ru-RU" sz="1400" dirty="0" smtClean="0">
                <a:latin typeface="Times New Roman" pitchFamily="18" charset="0"/>
                <a:cs typeface="Times New Roman" pitchFamily="18" charset="0"/>
              </a:rPr>
              <a:t> – некоторые </a:t>
            </a:r>
            <a:r>
              <a:rPr lang="ru-RU" sz="1400" dirty="0">
                <a:latin typeface="Times New Roman" pitchFamily="18" charset="0"/>
                <a:cs typeface="Times New Roman" pitchFamily="18" charset="0"/>
              </a:rPr>
              <a:t>люди хранят пакеты дома, но им не всегда находится применение в хозяйстве, а некоторые просто выбрасывают, нанося вред окружающей среде. Получается, что полиэтиленовые пакеты – это и польза для человечества, и вред? </a:t>
            </a:r>
          </a:p>
          <a:p>
            <a:pPr lvl="0"/>
            <a:r>
              <a:rPr lang="ru-RU" sz="1400" dirty="0">
                <a:latin typeface="Times New Roman" pitchFamily="18" charset="0"/>
                <a:cs typeface="Times New Roman" pitchFamily="18" charset="0"/>
              </a:rPr>
              <a:t>     Выходом из подобной ситуации является простая хозяйственная сумка, давно забытая, но постепенно набирающая популярность. Сейчас всё более актуальными становятся аксессуары, выполненные своими руками. Так почему бы не попробовать изготовить хозяйственную сумку самим? Тем более что ее можно будет использовать не только для похода в магазин, но и </a:t>
            </a:r>
            <a:r>
              <a:rPr lang="ru-RU" sz="1400" dirty="0" smtClean="0">
                <a:latin typeface="Times New Roman" pitchFamily="18" charset="0"/>
                <a:cs typeface="Times New Roman" pitchFamily="18" charset="0"/>
              </a:rPr>
              <a:t>например в школу для сменной обуви, для спортивной одежды, </a:t>
            </a:r>
            <a:r>
              <a:rPr lang="ru-RU" sz="1400" dirty="0">
                <a:latin typeface="Times New Roman" pitchFamily="18" charset="0"/>
                <a:cs typeface="Times New Roman" pitchFamily="18" charset="0"/>
              </a:rPr>
              <a:t>для похода на пляж.</a:t>
            </a:r>
          </a:p>
          <a:p>
            <a:pPr lvl="0"/>
            <a:r>
              <a:rPr lang="ru-RU" sz="1400" dirty="0">
                <a:solidFill>
                  <a:prstClr val="black"/>
                </a:solidFill>
                <a:latin typeface="Times New Roman" pitchFamily="18" charset="0"/>
                <a:cs typeface="Times New Roman" pitchFamily="18" charset="0"/>
              </a:rPr>
              <a:t>Смастерить сумку – лучший способ избавиться от остатков лоскутков.  А еще выразить себя в творчестве. Ведь скроить и украсить сумку сможет любая начинающая мастерица.</a:t>
            </a:r>
          </a:p>
          <a:p>
            <a:pPr lvl="0"/>
            <a:r>
              <a:rPr lang="ru-RU" sz="1400" dirty="0">
                <a:solidFill>
                  <a:prstClr val="black"/>
                </a:solidFill>
                <a:latin typeface="Times New Roman" pitchFamily="18" charset="0"/>
                <a:cs typeface="Times New Roman" pitchFamily="18" charset="0"/>
              </a:rPr>
              <a:t>     Таким образом, я решила попробовать себя в роли дизайнера и изготовить </a:t>
            </a:r>
            <a:r>
              <a:rPr lang="ru-RU" sz="1400" dirty="0" smtClean="0">
                <a:solidFill>
                  <a:prstClr val="black"/>
                </a:solidFill>
                <a:latin typeface="Times New Roman" pitchFamily="18" charset="0"/>
                <a:cs typeface="Times New Roman" pitchFamily="18" charset="0"/>
              </a:rPr>
              <a:t>сумку из джинсовой ткани для всех случаев жизни своими </a:t>
            </a:r>
            <a:r>
              <a:rPr lang="ru-RU" sz="1400" dirty="0">
                <a:solidFill>
                  <a:prstClr val="black"/>
                </a:solidFill>
                <a:latin typeface="Times New Roman" pitchFamily="18" charset="0"/>
                <a:cs typeface="Times New Roman" pitchFamily="18" charset="0"/>
              </a:rPr>
              <a:t>руками. </a:t>
            </a: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7" y="961224"/>
            <a:ext cx="3150606" cy="5203468"/>
          </a:xfrm>
          <a:prstGeom prst="rect">
            <a:avLst/>
          </a:prstGeom>
        </p:spPr>
      </p:pic>
    </p:spTree>
    <p:extLst>
      <p:ext uri="{BB962C8B-B14F-4D97-AF65-F5344CB8AC3E}">
        <p14:creationId xmlns:p14="http://schemas.microsoft.com/office/powerpoint/2010/main" val="978979918"/>
      </p:ext>
    </p:extLst>
  </p:cSld>
  <p:clrMapOvr>
    <a:masterClrMapping/>
  </p:clrMapOvr>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Администратор\Desktop\Всё подряд\фигня\Скрины\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469"/>
            <a:ext cx="9143999" cy="6866127"/>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23527" y="476672"/>
            <a:ext cx="8496944" cy="3036729"/>
          </a:xfrm>
          <a:prstGeom prst="rect">
            <a:avLst/>
          </a:prstGeom>
        </p:spPr>
        <p:txBody>
          <a:bodyPr wrap="square">
            <a:spAutoFit/>
          </a:bodyPr>
          <a:lstStyle/>
          <a:p>
            <a:pPr algn="ctr">
              <a:spcAft>
                <a:spcPts val="400"/>
              </a:spcAft>
            </a:pPr>
            <a:r>
              <a:rPr lang="ru-RU" sz="2800" b="1" dirty="0">
                <a:solidFill>
                  <a:srgbClr val="0070C0"/>
                </a:solidFill>
                <a:latin typeface="Times New Roman" pitchFamily="18" charset="0"/>
                <a:cs typeface="Times New Roman" pitchFamily="18" charset="0"/>
              </a:rPr>
              <a:t>История возникновения лоскутной техники</a:t>
            </a:r>
          </a:p>
          <a:p>
            <a:r>
              <a:rPr lang="ru-RU" sz="2000" dirty="0">
                <a:latin typeface="Times New Roman" pitchFamily="18" charset="0"/>
                <a:cs typeface="Times New Roman" pitchFamily="18" charset="0"/>
              </a:rPr>
              <a:t>До последнего времени считалось, что лоскутное шитье является самым </a:t>
            </a:r>
            <a:r>
              <a:rPr lang="ru-RU" sz="2000" i="1" dirty="0">
                <a:latin typeface="Times New Roman" pitchFamily="18" charset="0"/>
                <a:cs typeface="Times New Roman" pitchFamily="18" charset="0"/>
              </a:rPr>
              <a:t>«молодым» видом рукоделия</a:t>
            </a:r>
            <a:r>
              <a:rPr lang="ru-RU" sz="2000" dirty="0">
                <a:latin typeface="Times New Roman" pitchFamily="18" charset="0"/>
                <a:cs typeface="Times New Roman" pitchFamily="18" charset="0"/>
              </a:rPr>
              <a:t>. Тем не менее, самая древняя аппликация, датированная 980 г. до н.э. </a:t>
            </a:r>
            <a:r>
              <a:rPr lang="ru-RU" sz="2000" i="1" dirty="0">
                <a:latin typeface="Times New Roman" pitchFamily="18" charset="0"/>
                <a:cs typeface="Times New Roman" pitchFamily="18" charset="0"/>
              </a:rPr>
              <a:t>была найдена в Египте.</a:t>
            </a:r>
            <a:r>
              <a:rPr lang="ru-RU" sz="2000" dirty="0">
                <a:latin typeface="Times New Roman" pitchFamily="18" charset="0"/>
                <a:cs typeface="Times New Roman" pitchFamily="18" charset="0"/>
              </a:rPr>
              <a:t> А в скифских курганах(100 год до н.э.—200 год н.э.) обнаружены фрагменты стеганых одеял с элементами аппликации. Однако принято считать, </a:t>
            </a:r>
            <a:r>
              <a:rPr lang="ru-RU" sz="2000" i="1" dirty="0">
                <a:latin typeface="Times New Roman" pitchFamily="18" charset="0"/>
                <a:cs typeface="Times New Roman" pitchFamily="18" charset="0"/>
              </a:rPr>
              <a:t>что зародилась эта техника в Англии</a:t>
            </a:r>
            <a:r>
              <a:rPr lang="ru-RU" sz="2000" dirty="0">
                <a:latin typeface="Times New Roman" pitchFamily="18" charset="0"/>
                <a:cs typeface="Times New Roman" pitchFamily="18" charset="0"/>
              </a:rPr>
              <a:t>, а затем постепенно распространилась в других местах. Изделия из лоскута стали появляться на Руси, в Европе, Америке, Австралии.</a:t>
            </a:r>
          </a:p>
        </p:txBody>
      </p:sp>
      <p:pic>
        <p:nvPicPr>
          <p:cNvPr id="6146" name="Picture 2" descr="https://s3.amazonaws.com/bonanzleimages/afu/images/1995/7494/70/Ladies_Quilting_Day_1000_Piece_Jigsaw_Puzzle_SunsOu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0967" y="3212975"/>
            <a:ext cx="4362063" cy="3250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457770"/>
      </p:ext>
    </p:extLst>
  </p:cSld>
  <p:clrMapOvr>
    <a:masterClrMapping/>
  </p:clrMapOvr>
  <mc:AlternateContent xmlns:mc="http://schemas.openxmlformats.org/markup-compatibility/2006" xmlns:p14="http://schemas.microsoft.com/office/powerpoint/2010/main">
    <mc:Choice Requires="p14">
      <p:transition spd="slow" p14:dur="1500">
        <p:split orient="vert" dir="in"/>
      </p:transition>
    </mc:Choice>
    <mc:Fallback xmlns="">
      <p:transition spd="slow">
        <p:split orient="vert" dir="in"/>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Администратор\Desktop\Всё подряд\фигня\Скрины\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42" y="26965"/>
            <a:ext cx="9143999" cy="6866127"/>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4523300" y="836712"/>
            <a:ext cx="4608512" cy="6247864"/>
          </a:xfrm>
          <a:prstGeom prst="rect">
            <a:avLst/>
          </a:prstGeom>
        </p:spPr>
        <p:txBody>
          <a:bodyPr wrap="square">
            <a:spAutoFit/>
          </a:bodyPr>
          <a:lstStyle/>
          <a:p>
            <a:r>
              <a:rPr lang="ru-RU" sz="2000" dirty="0" smtClean="0"/>
              <a:t>Лоскутное </a:t>
            </a:r>
            <a:r>
              <a:rPr lang="ru-RU" sz="2000" dirty="0"/>
              <a:t>шитье в России стало известно в XVIII веке, но только в кругах старообрядцев. И только в конце XIX века эта техника стала широко известна, но в основном среди крестьян. На Руси, например, после окончания XVII века появились первые тканевые полотна фабричного производства, ширина которых составляла более семидесяти сантиметров. Благодаря такой ширине после раскроя оставались кусочки тканей, из которых шили одеяла (в Историческом музее Москвы даже хранятся некоторые из них). Большой популярностью в быту пользовались лоскутные одеяла, коврики-кругляши, </a:t>
            </a:r>
            <a:r>
              <a:rPr lang="ru-RU" dirty="0"/>
              <a:t>дорожки, сотканные из полосок ткани. После 1917 года шитье из лоскутов определили как прикладное искусство</a:t>
            </a:r>
            <a:r>
              <a:rPr lang="ru-RU" sz="2000" dirty="0" smtClean="0"/>
              <a:t>.</a:t>
            </a:r>
          </a:p>
          <a:p>
            <a:r>
              <a:rPr lang="ru-RU" sz="2000" dirty="0" smtClean="0">
                <a:latin typeface="Times New Roman" pitchFamily="18" charset="0"/>
                <a:cs typeface="Times New Roman" pitchFamily="18" charset="0"/>
              </a:rPr>
              <a:t> </a:t>
            </a:r>
            <a:endParaRPr lang="ru-RU" sz="2000" dirty="0"/>
          </a:p>
        </p:txBody>
      </p:sp>
      <p:sp>
        <p:nvSpPr>
          <p:cNvPr id="4" name="Прямоугольник 3"/>
          <p:cNvSpPr/>
          <p:nvPr/>
        </p:nvSpPr>
        <p:spPr>
          <a:xfrm>
            <a:off x="539552" y="548680"/>
            <a:ext cx="4746746" cy="954107"/>
          </a:xfrm>
          <a:prstGeom prst="rect">
            <a:avLst/>
          </a:prstGeom>
        </p:spPr>
        <p:txBody>
          <a:bodyPr wrap="square">
            <a:spAutoFit/>
          </a:bodyPr>
          <a:lstStyle/>
          <a:p>
            <a:r>
              <a:rPr lang="ru-RU" sz="2800" b="1" i="1" dirty="0">
                <a:solidFill>
                  <a:srgbClr val="0070C0"/>
                </a:solidFill>
              </a:rPr>
              <a:t>Из </a:t>
            </a:r>
            <a:r>
              <a:rPr lang="ru-RU" sz="2800" b="1" i="1" dirty="0" smtClean="0">
                <a:solidFill>
                  <a:srgbClr val="0070C0"/>
                </a:solidFill>
              </a:rPr>
              <a:t>истории лоскутной техники</a:t>
            </a:r>
            <a:endParaRPr lang="ru-RU" sz="2800" dirty="0">
              <a:solidFill>
                <a:srgbClr val="0070C0"/>
              </a:solidFill>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1412776"/>
            <a:ext cx="4127764" cy="5112568"/>
          </a:xfrm>
          <a:prstGeom prst="rect">
            <a:avLst/>
          </a:prstGeom>
        </p:spPr>
      </p:pic>
    </p:spTree>
    <p:extLst>
      <p:ext uri="{BB962C8B-B14F-4D97-AF65-F5344CB8AC3E}">
        <p14:creationId xmlns:p14="http://schemas.microsoft.com/office/powerpoint/2010/main" val="1206055600"/>
      </p:ext>
    </p:extLst>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Администратор\Desktop\Всё подряд\фигня\Скрины\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001"/>
            <a:ext cx="9143999" cy="6866127"/>
          </a:xfrm>
          <a:prstGeom prst="rect">
            <a:avLst/>
          </a:prstGeom>
          <a:noFill/>
          <a:extLst>
            <a:ext uri="{909E8E84-426E-40DD-AFC4-6F175D3DCCD1}">
              <a14:hiddenFill xmlns:a14="http://schemas.microsoft.com/office/drawing/2010/main">
                <a:solidFill>
                  <a:srgbClr val="FFFFFF"/>
                </a:solidFill>
              </a14:hiddenFill>
            </a:ext>
          </a:extLst>
        </p:spPr>
      </p:pic>
      <p:pic>
        <p:nvPicPr>
          <p:cNvPr id="3" name="Рисунок 2"/>
          <p:cNvPicPr>
            <a:picLocks noChangeAspect="1"/>
          </p:cNvPicPr>
          <p:nvPr/>
        </p:nvPicPr>
        <p:blipFill>
          <a:blip r:embed="rId3"/>
          <a:stretch>
            <a:fillRect/>
          </a:stretch>
        </p:blipFill>
        <p:spPr>
          <a:xfrm>
            <a:off x="2285681" y="1714260"/>
            <a:ext cx="4572638" cy="3429479"/>
          </a:xfrm>
          <a:prstGeom prst="rect">
            <a:avLst/>
          </a:prstGeom>
        </p:spPr>
      </p:pic>
      <p:sp>
        <p:nvSpPr>
          <p:cNvPr id="4" name="Прямоугольник 3"/>
          <p:cNvSpPr/>
          <p:nvPr/>
        </p:nvSpPr>
        <p:spPr>
          <a:xfrm>
            <a:off x="2195736" y="548680"/>
            <a:ext cx="4661945" cy="954107"/>
          </a:xfrm>
          <a:prstGeom prst="rect">
            <a:avLst/>
          </a:prstGeom>
        </p:spPr>
        <p:txBody>
          <a:bodyPr wrap="square">
            <a:spAutoFit/>
          </a:bodyPr>
          <a:lstStyle/>
          <a:p>
            <a:r>
              <a:rPr lang="ru-RU" sz="2800" dirty="0" smtClean="0">
                <a:solidFill>
                  <a:srgbClr val="0070C0"/>
                </a:solidFill>
              </a:rPr>
              <a:t>Современные </a:t>
            </a:r>
            <a:r>
              <a:rPr lang="ru-RU" sz="2800" dirty="0">
                <a:solidFill>
                  <a:srgbClr val="0070C0"/>
                </a:solidFill>
              </a:rPr>
              <a:t>виды сумок из джинсовой ткани</a:t>
            </a:r>
          </a:p>
        </p:txBody>
      </p:sp>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7489" y="1400861"/>
            <a:ext cx="3456384" cy="3001193"/>
          </a:xfrm>
          <a:prstGeom prst="rect">
            <a:avLst/>
          </a:prstGeom>
        </p:spPr>
      </p:pic>
      <p:pic>
        <p:nvPicPr>
          <p:cNvPr id="6" name="Рисунок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23928" y="1379676"/>
            <a:ext cx="4968552" cy="5361691"/>
          </a:xfrm>
          <a:prstGeom prst="rect">
            <a:avLst/>
          </a:prstGeom>
        </p:spPr>
      </p:pic>
      <p:pic>
        <p:nvPicPr>
          <p:cNvPr id="7" name="Рисунок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3528" y="4149080"/>
            <a:ext cx="3600400" cy="2708920"/>
          </a:xfrm>
          <a:prstGeom prst="rect">
            <a:avLst/>
          </a:prstGeom>
        </p:spPr>
      </p:pic>
    </p:spTree>
    <p:extLst>
      <p:ext uri="{BB962C8B-B14F-4D97-AF65-F5344CB8AC3E}">
        <p14:creationId xmlns:p14="http://schemas.microsoft.com/office/powerpoint/2010/main" val="170964501"/>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Администратор\Desktop\Всё подряд\фигня\Скрины\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16" y="116632"/>
            <a:ext cx="9143999" cy="6866127"/>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259632" y="476672"/>
            <a:ext cx="6768752" cy="2123658"/>
          </a:xfrm>
          <a:prstGeom prst="rect">
            <a:avLst/>
          </a:prstGeom>
        </p:spPr>
        <p:txBody>
          <a:bodyPr wrap="square">
            <a:spAutoFit/>
          </a:bodyPr>
          <a:lstStyle/>
          <a:p>
            <a:pPr algn="ctr"/>
            <a:r>
              <a:rPr lang="ru-RU" sz="2400" b="1" dirty="0">
                <a:solidFill>
                  <a:srgbClr val="0070C0"/>
                </a:solidFill>
                <a:latin typeface="Times New Roman" pitchFamily="18" charset="0"/>
                <a:cs typeface="Times New Roman" pitchFamily="18" charset="0"/>
              </a:rPr>
              <a:t>Выбор оптимального варианта</a:t>
            </a:r>
          </a:p>
          <a:p>
            <a:r>
              <a:rPr lang="ru-RU" dirty="0">
                <a:solidFill>
                  <a:prstClr val="black"/>
                </a:solidFill>
                <a:latin typeface="Times New Roman" pitchFamily="18" charset="0"/>
                <a:cs typeface="Times New Roman" pitchFamily="18" charset="0"/>
              </a:rPr>
              <a:t>После того, как я прочитала много интересной информации о цветах и их сочетаниях, для своего изделия </a:t>
            </a:r>
            <a:r>
              <a:rPr lang="ru-RU" dirty="0" smtClean="0">
                <a:solidFill>
                  <a:prstClr val="black"/>
                </a:solidFill>
                <a:latin typeface="Times New Roman" pitchFamily="18" charset="0"/>
                <a:cs typeface="Times New Roman" pitchFamily="18" charset="0"/>
              </a:rPr>
              <a:t>ткани </a:t>
            </a:r>
            <a:r>
              <a:rPr lang="ru-RU" dirty="0">
                <a:solidFill>
                  <a:prstClr val="black"/>
                </a:solidFill>
                <a:latin typeface="Times New Roman" pitchFamily="18" charset="0"/>
                <a:cs typeface="Times New Roman" pitchFamily="18" charset="0"/>
              </a:rPr>
              <a:t>с преобладанием холодных цветов </a:t>
            </a:r>
            <a:r>
              <a:rPr lang="ru-RU" dirty="0" smtClean="0">
                <a:solidFill>
                  <a:prstClr val="black"/>
                </a:solidFill>
                <a:latin typeface="Times New Roman" pitchFamily="18" charset="0"/>
                <a:cs typeface="Times New Roman" pitchFamily="18" charset="0"/>
              </a:rPr>
              <a:t>-зеленых, </a:t>
            </a:r>
            <a:r>
              <a:rPr lang="ru-RU" dirty="0">
                <a:solidFill>
                  <a:prstClr val="black"/>
                </a:solidFill>
                <a:latin typeface="Times New Roman" pitchFamily="18" charset="0"/>
                <a:cs typeface="Times New Roman" pitchFamily="18" charset="0"/>
              </a:rPr>
              <a:t>голубых, фиолетовых, розовых, а также </a:t>
            </a:r>
            <a:r>
              <a:rPr lang="ru-RU" dirty="0" smtClean="0">
                <a:solidFill>
                  <a:prstClr val="black"/>
                </a:solidFill>
                <a:latin typeface="Times New Roman" pitchFamily="18" charset="0"/>
                <a:cs typeface="Times New Roman" pitchFamily="18" charset="0"/>
              </a:rPr>
              <a:t>синего </a:t>
            </a:r>
            <a:r>
              <a:rPr lang="ru-RU" dirty="0">
                <a:solidFill>
                  <a:prstClr val="black"/>
                </a:solidFill>
                <a:latin typeface="Times New Roman" pitchFamily="18" charset="0"/>
                <a:cs typeface="Times New Roman" pitchFamily="18" charset="0"/>
              </a:rPr>
              <a:t>цвета. Мне нравятся различные сочетания холодных цветов, а </a:t>
            </a:r>
            <a:r>
              <a:rPr lang="ru-RU" dirty="0" smtClean="0">
                <a:solidFill>
                  <a:prstClr val="black"/>
                </a:solidFill>
                <a:latin typeface="Times New Roman" pitchFamily="18" charset="0"/>
                <a:cs typeface="Times New Roman" pitchFamily="18" charset="0"/>
              </a:rPr>
              <a:t>синий– </a:t>
            </a:r>
            <a:r>
              <a:rPr lang="ru-RU" dirty="0">
                <a:solidFill>
                  <a:prstClr val="black"/>
                </a:solidFill>
                <a:latin typeface="Times New Roman" pitchFamily="18" charset="0"/>
                <a:cs typeface="Times New Roman" pitchFamily="18" charset="0"/>
              </a:rPr>
              <a:t>мой любимый цвет</a:t>
            </a:r>
            <a:r>
              <a:rPr lang="ru-RU" dirty="0" smtClean="0">
                <a:solidFill>
                  <a:prstClr val="black"/>
                </a:solidFill>
                <a:latin typeface="Times New Roman" pitchFamily="18" charset="0"/>
                <a:cs typeface="Times New Roman" pitchFamily="18" charset="0"/>
              </a:rPr>
              <a:t>. И я остановилась на ткани «Джинс»</a:t>
            </a:r>
            <a:endParaRPr lang="ru-RU" dirty="0">
              <a:solidFill>
                <a:prstClr val="black"/>
              </a:solidFill>
              <a:latin typeface="Times New Roman" pitchFamily="18" charset="0"/>
              <a:cs typeface="Times New Roman" pitchFamily="18" charset="0"/>
            </a:endParaRPr>
          </a:p>
        </p:txBody>
      </p:sp>
      <p:pic>
        <p:nvPicPr>
          <p:cNvPr id="6" name="Picture 8" descr="http://www.valeri-fashion.ru/wp-content/uploads/2015/05/denim_on_denim-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67744" y="2420888"/>
            <a:ext cx="4536504" cy="38884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4011234"/>
      </p:ext>
    </p:extLst>
  </p:cSld>
  <p:clrMapOvr>
    <a:masterClrMapping/>
  </p:clrMapOvr>
  <p:transition spd="slow">
    <p:wheel spokes="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Администратор\Desktop\Всё подряд\фигня\Скрины\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4470"/>
            <a:ext cx="9143999" cy="6866127"/>
          </a:xfrm>
          <a:prstGeom prst="rect">
            <a:avLst/>
          </a:prstGeom>
          <a:noFill/>
          <a:extLst>
            <a:ext uri="{909E8E84-426E-40DD-AFC4-6F175D3DCCD1}">
              <a14:hiddenFill xmlns:a14="http://schemas.microsoft.com/office/drawing/2010/main">
                <a:solidFill>
                  <a:srgbClr val="FFFFFF"/>
                </a:solidFill>
              </a14:hiddenFill>
            </a:ext>
          </a:extLst>
        </p:spPr>
      </p:pic>
      <p:pic>
        <p:nvPicPr>
          <p:cNvPr id="3" name="Рисунок 2"/>
          <p:cNvPicPr>
            <a:picLocks noChangeAspect="1"/>
          </p:cNvPicPr>
          <p:nvPr/>
        </p:nvPicPr>
        <p:blipFill rotWithShape="1">
          <a:blip r:embed="rId3" cstate="print">
            <a:extLst>
              <a:ext uri="{28A0092B-C50C-407E-A947-70E740481C1C}">
                <a14:useLocalDpi xmlns:a14="http://schemas.microsoft.com/office/drawing/2010/main" val="0"/>
              </a:ext>
            </a:extLst>
          </a:blip>
          <a:srcRect l="25586" t="6419" r="35432" b="13720"/>
          <a:stretch/>
        </p:blipFill>
        <p:spPr>
          <a:xfrm>
            <a:off x="4280288" y="3544722"/>
            <a:ext cx="3600400" cy="2878087"/>
          </a:xfrm>
          <a:prstGeom prst="rect">
            <a:avLst/>
          </a:prstGeom>
        </p:spPr>
      </p:pic>
      <p:sp>
        <p:nvSpPr>
          <p:cNvPr id="7" name="Прямоугольник 6"/>
          <p:cNvSpPr/>
          <p:nvPr/>
        </p:nvSpPr>
        <p:spPr>
          <a:xfrm>
            <a:off x="3600400" y="679529"/>
            <a:ext cx="5220072" cy="523220"/>
          </a:xfrm>
          <a:prstGeom prst="rect">
            <a:avLst/>
          </a:prstGeom>
        </p:spPr>
        <p:txBody>
          <a:bodyPr wrap="square">
            <a:spAutoFit/>
          </a:bodyPr>
          <a:lstStyle/>
          <a:p>
            <a:r>
              <a:rPr lang="ru-RU" sz="2800" b="1" dirty="0" smtClean="0">
                <a:solidFill>
                  <a:srgbClr val="0070C0"/>
                </a:solidFill>
              </a:rPr>
              <a:t>Выбор ткани для </a:t>
            </a:r>
            <a:r>
              <a:rPr lang="ru-RU" sz="2800" b="1" dirty="0">
                <a:solidFill>
                  <a:srgbClr val="0070C0"/>
                </a:solidFill>
              </a:rPr>
              <a:t>изделия </a:t>
            </a:r>
          </a:p>
        </p:txBody>
      </p:sp>
      <p:sp>
        <p:nvSpPr>
          <p:cNvPr id="10" name="Прямоугольник 9"/>
          <p:cNvSpPr/>
          <p:nvPr/>
        </p:nvSpPr>
        <p:spPr>
          <a:xfrm>
            <a:off x="683568" y="1202749"/>
            <a:ext cx="7920880" cy="1938992"/>
          </a:xfrm>
          <a:prstGeom prst="rect">
            <a:avLst/>
          </a:prstGeom>
        </p:spPr>
        <p:txBody>
          <a:bodyPr wrap="square">
            <a:spAutoFit/>
          </a:bodyPr>
          <a:lstStyle/>
          <a:p>
            <a:r>
              <a:rPr lang="ru-RU" sz="2000" b="1" i="1" dirty="0">
                <a:solidFill>
                  <a:prstClr val="black"/>
                </a:solidFill>
                <a:latin typeface="Times New Roman" pitchFamily="18" charset="0"/>
                <a:cs typeface="Times New Roman" pitchFamily="18" charset="0"/>
              </a:rPr>
              <a:t>Деним (джинсовая ткань) </a:t>
            </a:r>
            <a:r>
              <a:rPr lang="ru-RU" sz="2000" dirty="0">
                <a:solidFill>
                  <a:prstClr val="black"/>
                </a:solidFill>
                <a:latin typeface="Times New Roman" pitchFamily="18" charset="0"/>
                <a:cs typeface="Times New Roman" pitchFamily="18" charset="0"/>
              </a:rPr>
              <a:t>— хлопчатобумажная ткань полотняного или саржевого переплетения, отличающаяся высокой прочностью и плотностью. Названа </a:t>
            </a:r>
            <a:r>
              <a:rPr lang="ru-RU" sz="2000" i="1" dirty="0">
                <a:solidFill>
                  <a:prstClr val="black"/>
                </a:solidFill>
                <a:latin typeface="Times New Roman" pitchFamily="18" charset="0"/>
                <a:cs typeface="Times New Roman" pitchFamily="18" charset="0"/>
              </a:rPr>
              <a:t>в честь города Ним</a:t>
            </a:r>
            <a:r>
              <a:rPr lang="ru-RU" sz="2000" dirty="0">
                <a:solidFill>
                  <a:prstClr val="black"/>
                </a:solidFill>
                <a:latin typeface="Times New Roman" pitchFamily="18" charset="0"/>
                <a:cs typeface="Times New Roman" pitchFamily="18" charset="0"/>
              </a:rPr>
              <a:t>, где она была впервые изготовлена. В начале применялась для изготовления </a:t>
            </a:r>
            <a:r>
              <a:rPr lang="ru-RU" sz="2000" i="1" dirty="0">
                <a:solidFill>
                  <a:prstClr val="black"/>
                </a:solidFill>
                <a:latin typeface="Times New Roman" pitchFamily="18" charset="0"/>
                <a:cs typeface="Times New Roman" pitchFamily="18" charset="0"/>
              </a:rPr>
              <a:t>рабочей одежды золотоискателей</a:t>
            </a:r>
            <a:r>
              <a:rPr lang="ru-RU" sz="2000" dirty="0">
                <a:solidFill>
                  <a:prstClr val="black"/>
                </a:solidFill>
                <a:latin typeface="Times New Roman" pitchFamily="18" charset="0"/>
                <a:cs typeface="Times New Roman" pitchFamily="18" charset="0"/>
              </a:rPr>
              <a:t>, в наше время – для повседневной джинсовой одежды</a:t>
            </a:r>
            <a:endParaRPr lang="ru-RU" sz="2000" dirty="0"/>
          </a:p>
        </p:txBody>
      </p:sp>
      <p:pic>
        <p:nvPicPr>
          <p:cNvPr id="12" name="Picture 6" descr="http://g02.a.alicdn.com/kf/HTB19PAzIFXXXXXMXFXXq6xXFXXXP/Summer-thin-soft-washed-font-b-denim-b-font-cotton-shirt-skirt-fabric-wholesale-cowboy-cloth.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528" y="3544722"/>
            <a:ext cx="3750015" cy="316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2556265"/>
      </p:ext>
    </p:extLst>
  </p:cSld>
  <p:clrMapOvr>
    <a:masterClrMapping/>
  </p:clrMapOvr>
  <p:transition spd="slow">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Администратор\Desktop\Всё подряд\фигня\Скрины\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7576"/>
            <a:ext cx="9143999" cy="6862658"/>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323528" y="3178795"/>
            <a:ext cx="5400600" cy="400110"/>
          </a:xfrm>
          <a:prstGeom prst="rect">
            <a:avLst/>
          </a:prstGeom>
        </p:spPr>
        <p:txBody>
          <a:bodyPr wrap="square">
            <a:spAutoFit/>
          </a:bodyPr>
          <a:lstStyle/>
          <a:p>
            <a:pPr lvl="0" algn="just">
              <a:spcAft>
                <a:spcPts val="400"/>
              </a:spcAft>
            </a:pPr>
            <a:r>
              <a:rPr lang="ru-RU" sz="2000" dirty="0" smtClean="0">
                <a:solidFill>
                  <a:prstClr val="black"/>
                </a:solidFill>
                <a:latin typeface="Times New Roman"/>
                <a:ea typeface="Calibri"/>
                <a:cs typeface="Times New Roman"/>
              </a:rPr>
              <a:t>     </a:t>
            </a:r>
            <a:endParaRPr lang="ru-RU" sz="1600" dirty="0">
              <a:solidFill>
                <a:prstClr val="black"/>
              </a:solidFill>
              <a:ea typeface="Calibri"/>
              <a:cs typeface="Times New Roman"/>
            </a:endParaRPr>
          </a:p>
        </p:txBody>
      </p:sp>
      <p:sp>
        <p:nvSpPr>
          <p:cNvPr id="2" name="Прямоугольник 1"/>
          <p:cNvSpPr/>
          <p:nvPr/>
        </p:nvSpPr>
        <p:spPr>
          <a:xfrm>
            <a:off x="971600" y="332656"/>
            <a:ext cx="5251557" cy="1231106"/>
          </a:xfrm>
          <a:prstGeom prst="rect">
            <a:avLst/>
          </a:prstGeom>
        </p:spPr>
        <p:txBody>
          <a:bodyPr wrap="square">
            <a:spAutoFit/>
          </a:bodyPr>
          <a:lstStyle/>
          <a:p>
            <a:pPr lvl="0"/>
            <a:endParaRPr lang="ru-RU" dirty="0" smtClean="0">
              <a:solidFill>
                <a:srgbClr val="0070C0"/>
              </a:solidFill>
            </a:endParaRPr>
          </a:p>
          <a:p>
            <a:pPr lvl="0"/>
            <a:r>
              <a:rPr lang="ru-RU" sz="2800" dirty="0">
                <a:solidFill>
                  <a:srgbClr val="0070C0"/>
                </a:solidFill>
              </a:rPr>
              <a:t>Т</a:t>
            </a:r>
            <a:r>
              <a:rPr lang="ru-RU" sz="2800" dirty="0" smtClean="0">
                <a:solidFill>
                  <a:srgbClr val="0070C0"/>
                </a:solidFill>
              </a:rPr>
              <a:t>ехнология </a:t>
            </a:r>
            <a:r>
              <a:rPr lang="ru-RU" sz="2800" dirty="0">
                <a:solidFill>
                  <a:srgbClr val="0070C0"/>
                </a:solidFill>
              </a:rPr>
              <a:t>изготовления </a:t>
            </a:r>
            <a:r>
              <a:rPr lang="ru-RU" sz="2800" dirty="0" smtClean="0">
                <a:solidFill>
                  <a:srgbClr val="0070C0"/>
                </a:solidFill>
              </a:rPr>
              <a:t>сумки из лоскутов</a:t>
            </a:r>
            <a:endParaRPr lang="ru-RU" sz="2800" dirty="0">
              <a:solidFill>
                <a:srgbClr val="0070C0"/>
              </a:solidFill>
            </a:endParaRPr>
          </a:p>
        </p:txBody>
      </p:sp>
      <p:pic>
        <p:nvPicPr>
          <p:cNvPr id="8" name="Рисунок 7"/>
          <p:cNvPicPr>
            <a:picLocks noChangeAspect="1"/>
          </p:cNvPicPr>
          <p:nvPr/>
        </p:nvPicPr>
        <p:blipFill rotWithShape="1">
          <a:blip r:embed="rId3" cstate="print">
            <a:extLst>
              <a:ext uri="{28A0092B-C50C-407E-A947-70E740481C1C}">
                <a14:useLocalDpi xmlns:a14="http://schemas.microsoft.com/office/drawing/2010/main" val="0"/>
              </a:ext>
            </a:extLst>
          </a:blip>
          <a:srcRect l="7229" t="39548" r="6023" b="1131"/>
          <a:stretch/>
        </p:blipFill>
        <p:spPr>
          <a:xfrm>
            <a:off x="3748091" y="1218610"/>
            <a:ext cx="5184576" cy="2160240"/>
          </a:xfrm>
          <a:prstGeom prst="rect">
            <a:avLst/>
          </a:prstGeom>
        </p:spPr>
      </p:pic>
      <p:pic>
        <p:nvPicPr>
          <p:cNvPr id="9" name="Рисунок 8"/>
          <p:cNvPicPr>
            <a:picLocks noChangeAspect="1"/>
          </p:cNvPicPr>
          <p:nvPr/>
        </p:nvPicPr>
        <p:blipFill rotWithShape="1">
          <a:blip r:embed="rId4" cstate="print">
            <a:extLst>
              <a:ext uri="{28A0092B-C50C-407E-A947-70E740481C1C}">
                <a14:useLocalDpi xmlns:a14="http://schemas.microsoft.com/office/drawing/2010/main" val="0"/>
              </a:ext>
            </a:extLst>
          </a:blip>
          <a:srcRect l="24999" t="-786" r="-23077" b="-4713"/>
          <a:stretch/>
        </p:blipFill>
        <p:spPr>
          <a:xfrm>
            <a:off x="333992" y="3487806"/>
            <a:ext cx="3600400" cy="3182035"/>
          </a:xfrm>
          <a:prstGeom prst="rect">
            <a:avLst/>
          </a:prstGeom>
        </p:spPr>
      </p:pic>
      <p:pic>
        <p:nvPicPr>
          <p:cNvPr id="10" name="Рисунок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3151" y="3491159"/>
            <a:ext cx="3640259" cy="3141373"/>
          </a:xfrm>
          <a:prstGeom prst="rect">
            <a:avLst/>
          </a:prstGeom>
        </p:spPr>
      </p:pic>
      <p:pic>
        <p:nvPicPr>
          <p:cNvPr id="11" name="Рисунок 10"/>
          <p:cNvPicPr>
            <a:picLocks noChangeAspect="1"/>
          </p:cNvPicPr>
          <p:nvPr/>
        </p:nvPicPr>
        <p:blipFill rotWithShape="1">
          <a:blip r:embed="rId6" cstate="print">
            <a:extLst>
              <a:ext uri="{28A0092B-C50C-407E-A947-70E740481C1C}">
                <a14:useLocalDpi xmlns:a14="http://schemas.microsoft.com/office/drawing/2010/main" val="0"/>
              </a:ext>
            </a:extLst>
          </a:blip>
          <a:srcRect l="22438" r="21651"/>
          <a:stretch/>
        </p:blipFill>
        <p:spPr>
          <a:xfrm>
            <a:off x="5825298" y="3487806"/>
            <a:ext cx="3059661" cy="3002478"/>
          </a:xfrm>
          <a:prstGeom prst="rect">
            <a:avLst/>
          </a:prstGeom>
        </p:spPr>
      </p:pic>
      <p:sp>
        <p:nvSpPr>
          <p:cNvPr id="5" name="Прямоугольник 4"/>
          <p:cNvSpPr/>
          <p:nvPr/>
        </p:nvSpPr>
        <p:spPr>
          <a:xfrm>
            <a:off x="323528" y="1412776"/>
            <a:ext cx="3424563" cy="1754326"/>
          </a:xfrm>
          <a:prstGeom prst="rect">
            <a:avLst/>
          </a:prstGeom>
        </p:spPr>
        <p:txBody>
          <a:bodyPr wrap="square">
            <a:spAutoFit/>
          </a:bodyPr>
          <a:lstStyle/>
          <a:p>
            <a:r>
              <a:rPr lang="ru-RU" dirty="0"/>
              <a:t>Техника безопасности</a:t>
            </a:r>
          </a:p>
          <a:p>
            <a:r>
              <a:rPr lang="ru-RU" dirty="0"/>
              <a:t>Перед началом работы необходимо ознакомиться с правилами безопасной работы с оборудованием, инструментами и приспособлениями.</a:t>
            </a:r>
          </a:p>
        </p:txBody>
      </p:sp>
      <p:pic>
        <p:nvPicPr>
          <p:cNvPr id="6" name="Рисунок 5"/>
          <p:cNvPicPr>
            <a:picLocks noChangeAspect="1"/>
          </p:cNvPicPr>
          <p:nvPr/>
        </p:nvPicPr>
        <p:blipFill>
          <a:blip r:embed="rId7"/>
          <a:stretch>
            <a:fillRect/>
          </a:stretch>
        </p:blipFill>
        <p:spPr>
          <a:xfrm>
            <a:off x="6356301" y="4900835"/>
            <a:ext cx="2719052" cy="2109399"/>
          </a:xfrm>
          <a:prstGeom prst="rect">
            <a:avLst/>
          </a:prstGeom>
        </p:spPr>
      </p:pic>
    </p:spTree>
    <p:extLst>
      <p:ext uri="{BB962C8B-B14F-4D97-AF65-F5344CB8AC3E}">
        <p14:creationId xmlns:p14="http://schemas.microsoft.com/office/powerpoint/2010/main" val="226785552"/>
      </p:ext>
    </p:extLst>
  </p:cSld>
  <p:clrMapOvr>
    <a:masterClrMapping/>
  </p:clrMapOvr>
  <p:transition spd="slow">
    <p:pull/>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541</TotalTime>
  <Words>549</Words>
  <Application>Microsoft Office PowerPoint</Application>
  <PresentationFormat>Экран (4:3)</PresentationFormat>
  <Paragraphs>41</Paragraphs>
  <Slides>11</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11</vt:i4>
      </vt:variant>
    </vt:vector>
  </HeadingPairs>
  <TitlesOfParts>
    <vt:vector size="16" baseType="lpstr">
      <vt:lpstr>Arial</vt:lpstr>
      <vt:lpstr>Calibri</vt:lpstr>
      <vt:lpstr>Monotype Corsiva</vt:lpstr>
      <vt:lpstr>Times New Roman</vt:lpstr>
      <vt:lpstr>Тема Office</vt:lpstr>
      <vt:lpstr>  «              «Россия вперёд, взгляд молодых» «Сумка из лоскутов»                                                            Выполнила: ученица 7-В класса,                                             Бекирова Селиме Джаферовна Руководитель:                                             учитель труда (технологии ) Халилова С.С.                              п. Гвардейское  2024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Администратор</dc:creator>
  <cp:lastModifiedBy>lenovo</cp:lastModifiedBy>
  <cp:revision>67</cp:revision>
  <dcterms:created xsi:type="dcterms:W3CDTF">2016-11-06T13:45:55Z</dcterms:created>
  <dcterms:modified xsi:type="dcterms:W3CDTF">2024-12-05T19:49:16Z</dcterms:modified>
</cp:coreProperties>
</file>